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182"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34575-A6C5-4268-9088-8F80A315400E}"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59FF9-08FB-4F04-9EDB-7231A7D2967A}" type="slidenum">
              <a:rPr lang="en-US" smtClean="0"/>
              <a:t>‹#›</a:t>
            </a:fld>
            <a:endParaRPr lang="en-US"/>
          </a:p>
        </p:txBody>
      </p:sp>
    </p:spTree>
    <p:extLst>
      <p:ext uri="{BB962C8B-B14F-4D97-AF65-F5344CB8AC3E}">
        <p14:creationId xmlns:p14="http://schemas.microsoft.com/office/powerpoint/2010/main" val="57431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3731C53-0527-4E24-9144-5C06924440A7}" type="datetime1">
              <a:rPr lang="en-US" smtClean="0"/>
              <a:t>1/27/2021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Coe 132 programming and problem solving</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6012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09F0F0-7739-4F6B-B8EF-61D4819D51DB}" type="datetime1">
              <a:rPr lang="en-US" smtClean="0"/>
              <a:t>1/27/2021</a:t>
            </a:fld>
            <a:endParaRPr lang="en-US" dirty="0"/>
          </a:p>
        </p:txBody>
      </p:sp>
      <p:sp>
        <p:nvSpPr>
          <p:cNvPr id="6" name="Footer Placeholder 5"/>
          <p:cNvSpPr>
            <a:spLocks noGrp="1"/>
          </p:cNvSpPr>
          <p:nvPr>
            <p:ph type="ftr" sz="quarter" idx="11"/>
          </p:nvPr>
        </p:nvSpPr>
        <p:spPr/>
        <p:txBody>
          <a:bodyPr/>
          <a:lstStyle/>
          <a:p>
            <a:r>
              <a:rPr lang="en-US"/>
              <a:t>Coe 132 programming and problem solving</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592815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609F0F0-7739-4F6B-B8EF-61D4819D51DB}" type="datetime1">
              <a:rPr lang="en-US" smtClean="0"/>
              <a:t>1/27/2021</a:t>
            </a:fld>
            <a:endParaRPr lang="en-US" dirty="0"/>
          </a:p>
        </p:txBody>
      </p:sp>
      <p:sp>
        <p:nvSpPr>
          <p:cNvPr id="5" name="Footer Placeholder 4"/>
          <p:cNvSpPr>
            <a:spLocks noGrp="1"/>
          </p:cNvSpPr>
          <p:nvPr>
            <p:ph type="ftr" sz="quarter" idx="11"/>
          </p:nvPr>
        </p:nvSpPr>
        <p:spPr/>
        <p:txBody>
          <a:bodyPr/>
          <a:lstStyle/>
          <a:p>
            <a:r>
              <a:rPr lang="en-US"/>
              <a:t>Coe 132 programming and problem solving</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336834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609F0F0-7739-4F6B-B8EF-61D4819D51DB}" type="datetime1">
              <a:rPr lang="en-US" smtClean="0"/>
              <a:t>1/27/2021</a:t>
            </a:fld>
            <a:endParaRPr lang="en-US" dirty="0"/>
          </a:p>
        </p:txBody>
      </p:sp>
      <p:sp>
        <p:nvSpPr>
          <p:cNvPr id="5" name="Footer Placeholder 4"/>
          <p:cNvSpPr>
            <a:spLocks noGrp="1"/>
          </p:cNvSpPr>
          <p:nvPr>
            <p:ph type="ftr" sz="quarter" idx="11"/>
          </p:nvPr>
        </p:nvSpPr>
        <p:spPr/>
        <p:txBody>
          <a:bodyPr/>
          <a:lstStyle/>
          <a:p>
            <a:r>
              <a:rPr lang="en-US"/>
              <a:t>Coe 132 programming and problem solving</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8523117"/>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83DF0-924F-4508-B11C-3FD9E5327C50}" type="datetime1">
              <a:rPr lang="en-US" smtClean="0"/>
              <a:t>1/27/2021</a:t>
            </a:fld>
            <a:endParaRPr lang="en-US" dirty="0"/>
          </a:p>
        </p:txBody>
      </p:sp>
      <p:sp>
        <p:nvSpPr>
          <p:cNvPr id="5" name="Footer Placeholder 4"/>
          <p:cNvSpPr>
            <a:spLocks noGrp="1"/>
          </p:cNvSpPr>
          <p:nvPr>
            <p:ph type="ftr" sz="quarter" idx="11"/>
          </p:nvPr>
        </p:nvSpPr>
        <p:spPr/>
        <p:txBody>
          <a:bodyPr/>
          <a:lstStyle/>
          <a:p>
            <a:r>
              <a:rPr lang="en-US"/>
              <a:t>Coe 132 programming and problem solving</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010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609F0F0-7739-4F6B-B8EF-61D4819D51DB}" type="datetime1">
              <a:rPr lang="en-US" smtClean="0"/>
              <a:t>1/27/2021</a:t>
            </a:fld>
            <a:endParaRPr lang="en-US" dirty="0"/>
          </a:p>
        </p:txBody>
      </p:sp>
      <p:sp>
        <p:nvSpPr>
          <p:cNvPr id="8" name="Footer Placeholder 7"/>
          <p:cNvSpPr>
            <a:spLocks noGrp="1"/>
          </p:cNvSpPr>
          <p:nvPr>
            <p:ph type="ftr" sz="quarter" idx="11"/>
          </p:nvPr>
        </p:nvSpPr>
        <p:spPr/>
        <p:txBody>
          <a:bodyPr/>
          <a:lstStyle/>
          <a:p>
            <a:r>
              <a:rPr lang="en-US"/>
              <a:t>Coe 132 programming and problem solving</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598831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609F0F0-7739-4F6B-B8EF-61D4819D51DB}" type="datetime1">
              <a:rPr lang="en-US" smtClean="0"/>
              <a:t>1/27/2021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Coe 132 programming and problem solving</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43871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FF07B4E-3090-426C-B65F-9321D28273C4}" type="datetime1">
              <a:rPr lang="en-US" smtClean="0"/>
              <a:t>1/27/2021</a:t>
            </a:fld>
            <a:endParaRPr lang="en-US" dirty="0"/>
          </a:p>
        </p:txBody>
      </p:sp>
      <p:sp>
        <p:nvSpPr>
          <p:cNvPr id="5" name="Footer Placeholder 4"/>
          <p:cNvSpPr>
            <a:spLocks noGrp="1"/>
          </p:cNvSpPr>
          <p:nvPr>
            <p:ph type="ftr" sz="quarter" idx="11"/>
          </p:nvPr>
        </p:nvSpPr>
        <p:spPr/>
        <p:txBody>
          <a:bodyPr/>
          <a:lstStyle/>
          <a:p>
            <a:r>
              <a:rPr lang="en-US"/>
              <a:t>Coe 132 programming and problem solving</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231780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67D0E54-4ABB-4947-B9AB-84520285BABC}" type="datetime1">
              <a:rPr lang="en-US" smtClean="0"/>
              <a:t>1/27/2021</a:t>
            </a:fld>
            <a:endParaRPr lang="en-US" dirty="0"/>
          </a:p>
        </p:txBody>
      </p:sp>
      <p:sp>
        <p:nvSpPr>
          <p:cNvPr id="5" name="Footer Placeholder 4"/>
          <p:cNvSpPr>
            <a:spLocks noGrp="1"/>
          </p:cNvSpPr>
          <p:nvPr>
            <p:ph type="ftr" sz="quarter" idx="11"/>
          </p:nvPr>
        </p:nvSpPr>
        <p:spPr/>
        <p:txBody>
          <a:bodyPr/>
          <a:lstStyle/>
          <a:p>
            <a:r>
              <a:rPr lang="en-US"/>
              <a:t>Coe 132 programming and problem solving</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555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92AE28-4F28-4EA8-B6B4-6865CDCB84CB}" type="datetime1">
              <a:rPr lang="en-US" smtClean="0"/>
              <a:t>1/27/2021</a:t>
            </a:fld>
            <a:endParaRPr lang="en-US" dirty="0"/>
          </a:p>
        </p:txBody>
      </p:sp>
      <p:sp>
        <p:nvSpPr>
          <p:cNvPr id="5" name="Footer Placeholder 4"/>
          <p:cNvSpPr>
            <a:spLocks noGrp="1"/>
          </p:cNvSpPr>
          <p:nvPr>
            <p:ph type="ftr" sz="quarter" idx="11"/>
          </p:nvPr>
        </p:nvSpPr>
        <p:spPr/>
        <p:txBody>
          <a:bodyPr/>
          <a:lstStyle/>
          <a:p>
            <a:r>
              <a:rPr lang="en-US"/>
              <a:t>Coe 132 programming and problem solving</a:t>
            </a:r>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62486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41A32B-2E40-41D5-8702-C07EA7FF94AF}" type="datetime1">
              <a:rPr lang="en-US" smtClean="0"/>
              <a:t>1/27/2021</a:t>
            </a:fld>
            <a:endParaRPr lang="en-US" dirty="0"/>
          </a:p>
        </p:txBody>
      </p:sp>
      <p:sp>
        <p:nvSpPr>
          <p:cNvPr id="5" name="Footer Placeholder 4"/>
          <p:cNvSpPr>
            <a:spLocks noGrp="1"/>
          </p:cNvSpPr>
          <p:nvPr>
            <p:ph type="ftr" sz="quarter" idx="11"/>
          </p:nvPr>
        </p:nvSpPr>
        <p:spPr/>
        <p:txBody>
          <a:bodyPr/>
          <a:lstStyle/>
          <a:p>
            <a:r>
              <a:rPr lang="en-US"/>
              <a:t>Coe 132 programming and problem solving</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615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AA7CA4-4F24-43B8-8AE5-BC6E39E76ACD}" type="datetime1">
              <a:rPr lang="en-US" smtClean="0"/>
              <a:t>1/27/2021</a:t>
            </a:fld>
            <a:endParaRPr lang="en-US" dirty="0"/>
          </a:p>
        </p:txBody>
      </p:sp>
      <p:sp>
        <p:nvSpPr>
          <p:cNvPr id="6" name="Footer Placeholder 5"/>
          <p:cNvSpPr>
            <a:spLocks noGrp="1"/>
          </p:cNvSpPr>
          <p:nvPr>
            <p:ph type="ftr" sz="quarter" idx="11"/>
          </p:nvPr>
        </p:nvSpPr>
        <p:spPr/>
        <p:txBody>
          <a:bodyPr/>
          <a:lstStyle/>
          <a:p>
            <a:r>
              <a:rPr lang="en-US"/>
              <a:t>Coe 132 programming and problem solving</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18997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2F290C-5458-4D67-A02E-4E28902A7808}" type="datetime1">
              <a:rPr lang="en-US" smtClean="0"/>
              <a:t>1/27/2021</a:t>
            </a:fld>
            <a:endParaRPr lang="en-US" dirty="0"/>
          </a:p>
        </p:txBody>
      </p:sp>
      <p:sp>
        <p:nvSpPr>
          <p:cNvPr id="8" name="Footer Placeholder 7"/>
          <p:cNvSpPr>
            <a:spLocks noGrp="1"/>
          </p:cNvSpPr>
          <p:nvPr>
            <p:ph type="ftr" sz="quarter" idx="11"/>
          </p:nvPr>
        </p:nvSpPr>
        <p:spPr/>
        <p:txBody>
          <a:bodyPr/>
          <a:lstStyle/>
          <a:p>
            <a:r>
              <a:rPr lang="en-US"/>
              <a:t>Coe 132 programming and problem solving</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791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E2B701-A521-4F95-8F29-A793F9E0B167}" type="datetime1">
              <a:rPr lang="en-US" smtClean="0"/>
              <a:t>1/27/2021</a:t>
            </a:fld>
            <a:endParaRPr lang="en-US" dirty="0"/>
          </a:p>
        </p:txBody>
      </p:sp>
      <p:sp>
        <p:nvSpPr>
          <p:cNvPr id="4" name="Footer Placeholder 3"/>
          <p:cNvSpPr>
            <a:spLocks noGrp="1"/>
          </p:cNvSpPr>
          <p:nvPr>
            <p:ph type="ftr" sz="quarter" idx="11"/>
          </p:nvPr>
        </p:nvSpPr>
        <p:spPr/>
        <p:txBody>
          <a:bodyPr/>
          <a:lstStyle/>
          <a:p>
            <a:r>
              <a:rPr lang="en-US"/>
              <a:t>Coe 132 programming and problem solving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0960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2F2C0-06FC-495F-9E06-6EC0E0B6504C}" type="datetime1">
              <a:rPr lang="en-US" smtClean="0"/>
              <a:t>1/27/2021</a:t>
            </a:fld>
            <a:endParaRPr lang="en-US" dirty="0"/>
          </a:p>
        </p:txBody>
      </p:sp>
      <p:sp>
        <p:nvSpPr>
          <p:cNvPr id="3" name="Footer Placeholder 2"/>
          <p:cNvSpPr>
            <a:spLocks noGrp="1"/>
          </p:cNvSpPr>
          <p:nvPr>
            <p:ph type="ftr" sz="quarter" idx="11"/>
          </p:nvPr>
        </p:nvSpPr>
        <p:spPr/>
        <p:txBody>
          <a:bodyPr/>
          <a:lstStyle/>
          <a:p>
            <a:r>
              <a:rPr lang="en-US"/>
              <a:t>Coe 132 programming and problem solving</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205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34E6B8-283D-4B95-BAE0-20503715910B}" type="datetime1">
              <a:rPr lang="en-US" smtClean="0"/>
              <a:t>1/27/2021</a:t>
            </a:fld>
            <a:endParaRPr lang="en-US" dirty="0"/>
          </a:p>
        </p:txBody>
      </p:sp>
      <p:sp>
        <p:nvSpPr>
          <p:cNvPr id="6" name="Footer Placeholder 5"/>
          <p:cNvSpPr>
            <a:spLocks noGrp="1"/>
          </p:cNvSpPr>
          <p:nvPr>
            <p:ph type="ftr" sz="quarter" idx="11"/>
          </p:nvPr>
        </p:nvSpPr>
        <p:spPr/>
        <p:txBody>
          <a:bodyPr/>
          <a:lstStyle/>
          <a:p>
            <a:r>
              <a:rPr lang="en-US"/>
              <a:t>Coe 132 programming and problem solving</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91075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CBB97-C2B9-4573-B131-D574F3E8E5DE}" type="datetime1">
              <a:rPr lang="en-US" smtClean="0"/>
              <a:t>1/27/2021</a:t>
            </a:fld>
            <a:endParaRPr lang="en-US" dirty="0"/>
          </a:p>
        </p:txBody>
      </p:sp>
      <p:sp>
        <p:nvSpPr>
          <p:cNvPr id="6" name="Footer Placeholder 5"/>
          <p:cNvSpPr>
            <a:spLocks noGrp="1"/>
          </p:cNvSpPr>
          <p:nvPr>
            <p:ph type="ftr" sz="quarter" idx="11"/>
          </p:nvPr>
        </p:nvSpPr>
        <p:spPr/>
        <p:txBody>
          <a:bodyPr/>
          <a:lstStyle/>
          <a:p>
            <a:r>
              <a:rPr lang="en-US"/>
              <a:t>Coe 132 programming and problem solving</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1793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609F0F0-7739-4F6B-B8EF-61D4819D51DB}" type="datetime1">
              <a:rPr lang="en-US" smtClean="0"/>
              <a:t>1/27/2021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Coe 132 programming and problem solving</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18447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Structured_analysis" TargetMode="External"/><Relationship Id="rId2" Type="http://schemas.openxmlformats.org/officeDocument/2006/relationships/hyperlink" Target="https://en.wikipedia.org/wiki/Structured_programming" TargetMode="External"/><Relationship Id="rId1" Type="http://schemas.openxmlformats.org/officeDocument/2006/relationships/slideLayout" Target="../slideLayouts/slideLayout2.xml"/><Relationship Id="rId4" Type="http://schemas.openxmlformats.org/officeDocument/2006/relationships/hyperlink" Target="https://en.wikipedia.org/wiki/Object-oriented_programmin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CDBD-8060-439D-BBED-76B70AD54897}"/>
              </a:ext>
            </a:extLst>
          </p:cNvPr>
          <p:cNvSpPr>
            <a:spLocks noGrp="1"/>
          </p:cNvSpPr>
          <p:nvPr>
            <p:ph type="ctrTitle"/>
          </p:nvPr>
        </p:nvSpPr>
        <p:spPr>
          <a:xfrm>
            <a:off x="827314" y="2404534"/>
            <a:ext cx="8446689" cy="1646302"/>
          </a:xfrm>
        </p:spPr>
        <p:txBody>
          <a:bodyPr/>
          <a:lstStyle/>
          <a:p>
            <a:pPr algn="l"/>
            <a:r>
              <a:rPr lang="en-US" dirty="0"/>
              <a:t>Programming and Problem solving</a:t>
            </a:r>
          </a:p>
        </p:txBody>
      </p:sp>
      <p:sp>
        <p:nvSpPr>
          <p:cNvPr id="3" name="Subtitle 2">
            <a:extLst>
              <a:ext uri="{FF2B5EF4-FFF2-40B4-BE49-F238E27FC236}">
                <a16:creationId xmlns:a16="http://schemas.microsoft.com/office/drawing/2014/main" id="{98AFBCA9-C6AC-4952-9EFC-179053BAD78F}"/>
              </a:ext>
            </a:extLst>
          </p:cNvPr>
          <p:cNvSpPr>
            <a:spLocks noGrp="1"/>
          </p:cNvSpPr>
          <p:nvPr>
            <p:ph type="subTitle" idx="1"/>
          </p:nvPr>
        </p:nvSpPr>
        <p:spPr/>
        <p:txBody>
          <a:bodyPr>
            <a:noAutofit/>
          </a:bodyPr>
          <a:lstStyle/>
          <a:p>
            <a:r>
              <a:rPr lang="en-US" sz="3200" dirty="0"/>
              <a:t>Lecture 3 </a:t>
            </a:r>
          </a:p>
          <a:p>
            <a:r>
              <a:rPr lang="en-US" sz="3200" dirty="0"/>
              <a:t>Israa </a:t>
            </a:r>
            <a:r>
              <a:rPr lang="en-US" sz="3200" dirty="0" err="1"/>
              <a:t>sabri</a:t>
            </a:r>
            <a:endParaRPr lang="en-US" sz="3200" dirty="0"/>
          </a:p>
        </p:txBody>
      </p:sp>
      <p:sp>
        <p:nvSpPr>
          <p:cNvPr id="4" name="Footer Placeholder 3">
            <a:extLst>
              <a:ext uri="{FF2B5EF4-FFF2-40B4-BE49-F238E27FC236}">
                <a16:creationId xmlns:a16="http://schemas.microsoft.com/office/drawing/2014/main" id="{0DC1E90D-80F3-4F0C-B0EA-42AEA4B51742}"/>
              </a:ext>
            </a:extLst>
          </p:cNvPr>
          <p:cNvSpPr>
            <a:spLocks noGrp="1"/>
          </p:cNvSpPr>
          <p:nvPr>
            <p:ph type="ftr" sz="quarter" idx="11"/>
          </p:nvPr>
        </p:nvSpPr>
        <p:spPr/>
        <p:txBody>
          <a:bodyPr/>
          <a:lstStyle/>
          <a:p>
            <a:r>
              <a:rPr lang="en-US" sz="1800" dirty="0"/>
              <a:t>Coe 132 programming and problem solving</a:t>
            </a:r>
          </a:p>
        </p:txBody>
      </p:sp>
    </p:spTree>
    <p:extLst>
      <p:ext uri="{BB962C8B-B14F-4D97-AF65-F5344CB8AC3E}">
        <p14:creationId xmlns:p14="http://schemas.microsoft.com/office/powerpoint/2010/main" val="3029156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F80B-90E3-440A-AE5D-601B71D5E93C}"/>
              </a:ext>
            </a:extLst>
          </p:cNvPr>
          <p:cNvSpPr>
            <a:spLocks noGrp="1"/>
          </p:cNvSpPr>
          <p:nvPr>
            <p:ph type="title"/>
          </p:nvPr>
        </p:nvSpPr>
        <p:spPr>
          <a:xfrm>
            <a:off x="677334" y="609600"/>
            <a:ext cx="8596668" cy="566057"/>
          </a:xfrm>
        </p:spPr>
        <p:txBody>
          <a:bodyPr>
            <a:normAutofit fontScale="90000"/>
          </a:bodyPr>
          <a:lstStyle/>
          <a:p>
            <a:r>
              <a:rPr lang="en-US" b="1" dirty="0"/>
              <a:t>Debugging Strategies</a:t>
            </a:r>
            <a:endParaRPr lang="en-US" dirty="0"/>
          </a:p>
        </p:txBody>
      </p:sp>
      <p:sp>
        <p:nvSpPr>
          <p:cNvPr id="3" name="Content Placeholder 2">
            <a:extLst>
              <a:ext uri="{FF2B5EF4-FFF2-40B4-BE49-F238E27FC236}">
                <a16:creationId xmlns:a16="http://schemas.microsoft.com/office/drawing/2014/main" id="{A8E3EFF1-E3B5-4DD8-B5B9-3CED6B1A0EC6}"/>
              </a:ext>
            </a:extLst>
          </p:cNvPr>
          <p:cNvSpPr>
            <a:spLocks noGrp="1"/>
          </p:cNvSpPr>
          <p:nvPr>
            <p:ph idx="1"/>
          </p:nvPr>
        </p:nvSpPr>
        <p:spPr>
          <a:xfrm>
            <a:off x="784911" y="1308058"/>
            <a:ext cx="8596668" cy="4865706"/>
          </a:xfrm>
          <a:solidFill>
            <a:schemeClr val="accent6">
              <a:lumMod val="20000"/>
              <a:lumOff val="80000"/>
            </a:schemeClr>
          </a:solidFill>
        </p:spPr>
        <p:txBody>
          <a:bodyPr/>
          <a:lstStyle/>
          <a:p>
            <a:pPr algn="just"/>
            <a:r>
              <a:rPr lang="en-US" dirty="0"/>
              <a:t>A </a:t>
            </a:r>
            <a:r>
              <a:rPr lang="en-US" i="1" dirty="0"/>
              <a:t>debugger</a:t>
            </a:r>
            <a:r>
              <a:rPr lang="en-US" dirty="0"/>
              <a:t> allows the programmer, to interact and inspect the running program, making it possible to trace the flow of execution and track down the problems.</a:t>
            </a:r>
          </a:p>
          <a:p>
            <a:pPr algn="just"/>
            <a:r>
              <a:rPr lang="en-US" dirty="0"/>
              <a:t>For example if we forgot to put a semicolon(;) after return statement in the following programming section:</a:t>
            </a:r>
          </a:p>
          <a:p>
            <a:endParaRPr lang="en-US" dirty="0"/>
          </a:p>
        </p:txBody>
      </p:sp>
      <p:sp>
        <p:nvSpPr>
          <p:cNvPr id="6" name="Footer Placeholder 5">
            <a:extLst>
              <a:ext uri="{FF2B5EF4-FFF2-40B4-BE49-F238E27FC236}">
                <a16:creationId xmlns:a16="http://schemas.microsoft.com/office/drawing/2014/main" id="{C1E57B3E-6FCE-4FB6-BE99-AE5310705B3A}"/>
              </a:ext>
            </a:extLst>
          </p:cNvPr>
          <p:cNvSpPr>
            <a:spLocks noGrp="1"/>
          </p:cNvSpPr>
          <p:nvPr>
            <p:ph type="ftr" sz="quarter" idx="11"/>
          </p:nvPr>
        </p:nvSpPr>
        <p:spPr/>
        <p:txBody>
          <a:bodyPr/>
          <a:lstStyle/>
          <a:p>
            <a:r>
              <a:rPr lang="en-US"/>
              <a:t>Coe 132 programming and problem solving</a:t>
            </a:r>
            <a:endParaRPr lang="en-US" dirty="0"/>
          </a:p>
        </p:txBody>
      </p:sp>
      <p:sp>
        <p:nvSpPr>
          <p:cNvPr id="4" name="Rectangle 1">
            <a:extLst>
              <a:ext uri="{FF2B5EF4-FFF2-40B4-BE49-F238E27FC236}">
                <a16:creationId xmlns:a16="http://schemas.microsoft.com/office/drawing/2014/main" id="{BF942E33-9135-497F-9DC1-D78CAA2EAA8D}"/>
              </a:ext>
            </a:extLst>
          </p:cNvPr>
          <p:cNvSpPr>
            <a:spLocks noChangeArrowheads="1"/>
          </p:cNvSpPr>
          <p:nvPr/>
        </p:nvSpPr>
        <p:spPr bwMode="auto">
          <a:xfrm>
            <a:off x="561110" y="2909844"/>
            <a:ext cx="1277740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b="0"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1  int main()</a:t>
            </a:r>
            <a:endParaRPr kumimoji="0" lang="en-US" altLang="en-US" b="0" i="0" u="none" strike="noStrike" cap="none" normalizeH="0" baseline="0" dirty="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2   {</a:t>
            </a:r>
            <a:endParaRPr kumimoji="0" lang="en-US" altLang="en-US" b="0" i="0" u="none" strike="noStrike" cap="none" normalizeH="0" baseline="0" dirty="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3  return 0</a:t>
            </a:r>
            <a:endParaRPr kumimoji="0" lang="en-US" altLang="en-US" b="0" i="0" u="none" strike="noStrike" cap="none" normalizeH="0" baseline="0" dirty="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4  }</a:t>
            </a:r>
            <a:endParaRPr kumimoji="0" lang="en-US" altLang="en-US"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545454"/>
                </a:solidFill>
                <a:effectLst/>
                <a:latin typeface="Arial" panose="020B0604020202020204" pitchFamily="34" charset="0"/>
                <a:ea typeface="Times New Roman" panose="02020603050405020304" pitchFamily="18" charset="0"/>
              </a:rPr>
              <a:t>      Your compiler should generate an error something like…</a:t>
            </a:r>
            <a:br>
              <a:rPr kumimoji="0" lang="en-US" altLang="en-US" b="0" i="0" u="none" strike="noStrike" cap="none" normalizeH="0" baseline="0" dirty="0">
                <a:ln>
                  <a:noFill/>
                </a:ln>
                <a:solidFill>
                  <a:srgbClr val="000000"/>
                </a:solidFill>
                <a:effectLst/>
                <a:latin typeface="Verdana" panose="020B0604030504040204" pitchFamily="34" charset="0"/>
                <a:ea typeface="Times New Roman" panose="02020603050405020304" pitchFamily="18" charset="0"/>
              </a:rPr>
            </a:br>
            <a:r>
              <a:rPr kumimoji="0" lang="en-US" altLang="en-US" b="0" i="0" u="none" strike="noStrike" cap="none" normalizeH="0" baseline="0" dirty="0">
                <a:ln>
                  <a:noFill/>
                </a:ln>
                <a:solidFill>
                  <a:srgbClr val="000000"/>
                </a:solidFill>
                <a:effectLst/>
                <a:latin typeface="Verdana" panose="020B0604030504040204" pitchFamily="34" charset="0"/>
                <a:ea typeface="Times New Roman" panose="02020603050405020304" pitchFamily="18" charset="0"/>
              </a:rPr>
              <a:t>     </a:t>
            </a:r>
            <a:r>
              <a:rPr kumimoji="0" lang="en-US" altLang="en-US" b="0" i="0" u="none" strike="noStrike" cap="none" normalizeH="0" baseline="0" dirty="0">
                <a:ln>
                  <a:noFill/>
                </a:ln>
                <a:solidFill>
                  <a:srgbClr val="000000"/>
                </a:solidFill>
                <a:effectLst/>
                <a:latin typeface="Arial Unicode MS"/>
                <a:ea typeface="Times New Roman" panose="02020603050405020304" pitchFamily="18" charset="0"/>
                <a:cs typeface="Courier New" panose="02070309020205020404" pitchFamily="49" charset="0"/>
              </a:rPr>
              <a:t>\Ali.cpp(4) : error C2143: syntax error : missing</a:t>
            </a:r>
            <a:r>
              <a:rPr kumimoji="0" lang="en-US" altLang="en-US" b="0"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b="0" i="0" u="none" strike="noStrike" cap="none" normalizeH="0" baseline="0" dirty="0">
                <a:ln>
                  <a:noFill/>
                </a:ln>
                <a:solidFill>
                  <a:srgbClr val="600030"/>
                </a:solidFill>
                <a:effectLst/>
                <a:latin typeface="Arial Unicode MS"/>
                <a:ea typeface="Times New Roman" panose="02020603050405020304" pitchFamily="18" charset="0"/>
                <a:cs typeface="Courier New" panose="02070309020205020404" pitchFamily="49" charset="0"/>
              </a:rPr>
              <a:t>';'</a:t>
            </a:r>
            <a:r>
              <a:rPr kumimoji="0" lang="en-US" altLang="en-US" b="0"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b="0" i="0" u="none" strike="noStrike" cap="none" normalizeH="0" baseline="0" dirty="0">
                <a:ln>
                  <a:noFill/>
                </a:ln>
                <a:solidFill>
                  <a:srgbClr val="000000"/>
                </a:solidFill>
                <a:effectLst/>
                <a:latin typeface="Arial Unicode MS"/>
                <a:ea typeface="Times New Roman" panose="02020603050405020304" pitchFamily="18" charset="0"/>
                <a:cs typeface="Courier New" panose="02070309020205020404" pitchFamily="49" charset="0"/>
              </a:rPr>
              <a:t>before</a:t>
            </a:r>
            <a:r>
              <a:rPr kumimoji="0" lang="en-US" altLang="en-US" b="0"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b="0" i="0" u="none" strike="noStrike" cap="none" normalizeH="0" baseline="0" dirty="0">
                <a:ln>
                  <a:noFill/>
                </a:ln>
                <a:solidFill>
                  <a:srgbClr val="600030"/>
                </a:solidFill>
                <a:effectLst/>
                <a:latin typeface="Arial Unicode MS"/>
                <a:ea typeface="Times New Roman" panose="02020603050405020304" pitchFamily="18" charset="0"/>
                <a:cs typeface="Courier New" panose="02070309020205020404" pitchFamily="49" charset="0"/>
              </a:rPr>
              <a:t>'}'</a:t>
            </a:r>
            <a:r>
              <a:rPr kumimoji="0" lang="en-US" altLang="en-US" sz="2400" b="0"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3BBDF3F1-881D-49DA-B598-0434357AC9E2}"/>
              </a:ext>
            </a:extLst>
          </p:cNvPr>
          <p:cNvSpPr/>
          <p:nvPr/>
        </p:nvSpPr>
        <p:spPr>
          <a:xfrm>
            <a:off x="990237" y="4771072"/>
            <a:ext cx="6778171" cy="1477328"/>
          </a:xfrm>
          <a:prstGeom prst="rect">
            <a:avLst/>
          </a:prstGeom>
        </p:spPr>
        <p:txBody>
          <a:bodyPr wrap="square">
            <a:spAutoFit/>
          </a:bodyPr>
          <a:lstStyle/>
          <a:p>
            <a:pPr lvl="0" algn="justLow" defTabSz="914400" eaLnBrk="0" fontAlgn="base" hangingPunct="0">
              <a:spcBef>
                <a:spcPct val="0"/>
              </a:spcBef>
              <a:spcAft>
                <a:spcPct val="0"/>
              </a:spcAft>
            </a:pPr>
            <a:r>
              <a:rPr lang="en-US" altLang="en-US" dirty="0">
                <a:latin typeface="Arial Unicode MS"/>
                <a:ea typeface="Times New Roman" panose="02020603050405020304" pitchFamily="18" charset="0"/>
                <a:cs typeface="Courier New" panose="02070309020205020404" pitchFamily="49" charset="0"/>
              </a:rPr>
              <a:t>\main.cpp(4)</a:t>
            </a:r>
            <a:r>
              <a:rPr lang="en-US" altLang="en-US" dirty="0">
                <a:solidFill>
                  <a:srgbClr val="545454"/>
                </a:solidFill>
                <a:ea typeface="Times New Roman" panose="02020603050405020304" pitchFamily="18" charset="0"/>
              </a:rPr>
              <a:t> The error is in the file Ali.cpp line 4</a:t>
            </a:r>
            <a:endParaRPr lang="en-US" altLang="en-US" dirty="0">
              <a:latin typeface="Arial" panose="020B0604020202020204" pitchFamily="34" charset="0"/>
            </a:endParaRPr>
          </a:p>
          <a:p>
            <a:pPr lvl="0" algn="justLow" defTabSz="914400" eaLnBrk="0" fontAlgn="base" hangingPunct="0">
              <a:spcBef>
                <a:spcPct val="0"/>
              </a:spcBef>
              <a:spcAft>
                <a:spcPct val="0"/>
              </a:spcAft>
            </a:pPr>
            <a:r>
              <a:rPr lang="en-US" altLang="en-US" dirty="0">
                <a:latin typeface="Arial Unicode MS"/>
                <a:ea typeface="Times New Roman" panose="02020603050405020304" pitchFamily="18" charset="0"/>
                <a:cs typeface="Courier New" panose="02070309020205020404" pitchFamily="49" charset="0"/>
              </a:rPr>
              <a:t>error C2143:</a:t>
            </a:r>
            <a:r>
              <a:rPr lang="en-US" altLang="en-US" dirty="0">
                <a:solidFill>
                  <a:srgbClr val="545454"/>
                </a:solidFill>
                <a:ea typeface="Times New Roman" panose="02020603050405020304" pitchFamily="18" charset="0"/>
              </a:rPr>
              <a:t> The compiler specific error code</a:t>
            </a:r>
            <a:endParaRPr lang="en-US" altLang="en-US" dirty="0">
              <a:latin typeface="Arial" panose="020B0604020202020204" pitchFamily="34" charset="0"/>
            </a:endParaRPr>
          </a:p>
          <a:p>
            <a:pPr lvl="0" algn="justLow" defTabSz="914400" eaLnBrk="0" fontAlgn="base" hangingPunct="0">
              <a:spcBef>
                <a:spcPct val="0"/>
              </a:spcBef>
              <a:spcAft>
                <a:spcPct val="0"/>
              </a:spcAft>
            </a:pPr>
            <a:r>
              <a:rPr lang="en-US" altLang="en-US" dirty="0">
                <a:latin typeface="Arial Unicode MS"/>
                <a:ea typeface="Times New Roman" panose="02020603050405020304" pitchFamily="18" charset="0"/>
                <a:cs typeface="Courier New" panose="02070309020205020404" pitchFamily="49" charset="0"/>
              </a:rPr>
              <a:t>syntax error :</a:t>
            </a:r>
            <a:r>
              <a:rPr lang="en-US" altLang="en-US" dirty="0">
                <a:solidFill>
                  <a:srgbClr val="545454"/>
                </a:solidFill>
                <a:ea typeface="Times New Roman" panose="02020603050405020304" pitchFamily="18" charset="0"/>
              </a:rPr>
              <a:t> Messed up some syntax</a:t>
            </a:r>
            <a:endParaRPr lang="en-US" altLang="en-US" dirty="0">
              <a:latin typeface="Arial" panose="020B0604020202020204" pitchFamily="34" charset="0"/>
            </a:endParaRPr>
          </a:p>
          <a:p>
            <a:pPr lvl="0" algn="justLow" defTabSz="914400" eaLnBrk="0" fontAlgn="base" hangingPunct="0">
              <a:spcBef>
                <a:spcPct val="0"/>
              </a:spcBef>
              <a:spcAft>
                <a:spcPct val="0"/>
              </a:spcAft>
            </a:pPr>
            <a:r>
              <a:rPr lang="en-US" altLang="en-US" dirty="0">
                <a:latin typeface="Arial Unicode MS"/>
                <a:ea typeface="Times New Roman" panose="02020603050405020304" pitchFamily="18" charset="0"/>
                <a:cs typeface="Courier New" panose="02070309020205020404" pitchFamily="49" charset="0"/>
              </a:rPr>
              <a:t>missing </a:t>
            </a:r>
            <a:r>
              <a:rPr lang="en-US" altLang="en-US" dirty="0">
                <a:latin typeface="Courier New" panose="02070309020205020404" pitchFamily="49" charset="0"/>
                <a:ea typeface="Times New Roman" panose="02020603050405020304" pitchFamily="18" charset="0"/>
                <a:cs typeface="Courier New" panose="02070309020205020404" pitchFamily="49" charset="0"/>
              </a:rPr>
              <a:t>‘</a:t>
            </a:r>
            <a:r>
              <a:rPr lang="en-US" altLang="en-US" dirty="0">
                <a:latin typeface="Arial Unicode MS"/>
                <a:ea typeface="Times New Roman" panose="02020603050405020304" pitchFamily="18" charset="0"/>
                <a:cs typeface="Courier New" panose="02070309020205020404" pitchFamily="49" charset="0"/>
              </a:rPr>
              <a:t>;</a:t>
            </a:r>
            <a:r>
              <a:rPr lang="en-US" altLang="en-US" dirty="0">
                <a:latin typeface="Courier New" panose="02070309020205020404" pitchFamily="49" charset="0"/>
                <a:ea typeface="Times New Roman" panose="02020603050405020304" pitchFamily="18" charset="0"/>
                <a:cs typeface="Courier New" panose="02070309020205020404" pitchFamily="49" charset="0"/>
              </a:rPr>
              <a:t>’</a:t>
            </a:r>
            <a:r>
              <a:rPr lang="en-US" altLang="en-US" dirty="0">
                <a:latin typeface="Arial Unicode MS"/>
                <a:ea typeface="Times New Roman" panose="02020603050405020304" pitchFamily="18" charset="0"/>
                <a:cs typeface="Courier New" panose="02070309020205020404" pitchFamily="49" charset="0"/>
              </a:rPr>
              <a:t> before </a:t>
            </a:r>
            <a:r>
              <a:rPr lang="en-US" altLang="en-US" dirty="0">
                <a:latin typeface="Courier New" panose="02070309020205020404" pitchFamily="49" charset="0"/>
                <a:ea typeface="Times New Roman" panose="02020603050405020304" pitchFamily="18" charset="0"/>
                <a:cs typeface="Courier New" panose="02070309020205020404" pitchFamily="49" charset="0"/>
              </a:rPr>
              <a:t>‘</a:t>
            </a:r>
            <a:r>
              <a:rPr lang="en-US" altLang="en-US" dirty="0">
                <a:latin typeface="Arial Unicode MS"/>
                <a:ea typeface="Times New Roman" panose="02020603050405020304" pitchFamily="18" charset="0"/>
                <a:cs typeface="Courier New" panose="02070309020205020404" pitchFamily="49" charset="0"/>
              </a:rPr>
              <a:t>}</a:t>
            </a:r>
            <a:r>
              <a:rPr lang="en-US" altLang="en-US" dirty="0">
                <a:latin typeface="Courier New" panose="02070309020205020404" pitchFamily="49" charset="0"/>
                <a:ea typeface="Times New Roman" panose="02020603050405020304" pitchFamily="18" charset="0"/>
                <a:cs typeface="Courier New" panose="02070309020205020404" pitchFamily="49" charset="0"/>
              </a:rPr>
              <a:t>’</a:t>
            </a:r>
            <a:r>
              <a:rPr lang="en-US" altLang="en-US" dirty="0">
                <a:solidFill>
                  <a:srgbClr val="000000"/>
                </a:solidFill>
                <a:latin typeface="Verdana" panose="020B0604030504040204" pitchFamily="34" charset="0"/>
                <a:ea typeface="Times New Roman" panose="02020603050405020304" pitchFamily="18" charset="0"/>
              </a:rPr>
              <a:t> </a:t>
            </a:r>
            <a:r>
              <a:rPr lang="en-US" altLang="en-US" dirty="0">
                <a:solidFill>
                  <a:srgbClr val="545454"/>
                </a:solidFill>
                <a:ea typeface="Times New Roman" panose="02020603050405020304" pitchFamily="18" charset="0"/>
              </a:rPr>
              <a:t>There’s a missing semi-colon before a closing bracket</a:t>
            </a:r>
            <a:endParaRPr lang="en-US" dirty="0"/>
          </a:p>
        </p:txBody>
      </p:sp>
    </p:spTree>
    <p:extLst>
      <p:ext uri="{BB962C8B-B14F-4D97-AF65-F5344CB8AC3E}">
        <p14:creationId xmlns:p14="http://schemas.microsoft.com/office/powerpoint/2010/main" val="102504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4EFCF0-AE5F-4E14-9A22-623BE71CBBF4}"/>
              </a:ext>
            </a:extLst>
          </p:cNvPr>
          <p:cNvSpPr/>
          <p:nvPr/>
        </p:nvSpPr>
        <p:spPr>
          <a:xfrm>
            <a:off x="848415" y="2291198"/>
            <a:ext cx="7939314" cy="4031873"/>
          </a:xfrm>
          <a:prstGeom prst="rect">
            <a:avLst/>
          </a:prstGeom>
        </p:spPr>
        <p:txBody>
          <a:bodyPr wrap="square">
            <a:spAutoFit/>
          </a:bodyPr>
          <a:lstStyle/>
          <a:p>
            <a:pPr marL="228600" algn="justLow"/>
            <a:r>
              <a:rPr lang="en-US" sz="3200" b="1" dirty="0">
                <a:solidFill>
                  <a:schemeClr val="accent1"/>
                </a:solidFill>
                <a:latin typeface="+mj-lt"/>
                <a:ea typeface="+mj-ea"/>
                <a:cs typeface="+mj-cs"/>
              </a:rPr>
              <a:t>Strategies to Reduce Debugging Time:</a:t>
            </a:r>
          </a:p>
          <a:p>
            <a:pPr marL="228600" algn="justLow"/>
            <a:r>
              <a:rPr lang="en-US" sz="2800" dirty="0">
                <a:solidFill>
                  <a:srgbClr val="545454"/>
                </a:solidFill>
                <a:latin typeface="Times New Roman" panose="02020603050405020304" pitchFamily="18" charset="0"/>
                <a:ea typeface="Times New Roman" panose="02020603050405020304" pitchFamily="18" charset="0"/>
              </a:rPr>
              <a:t>The following general strategies will reduce the time that debugging takes in the process: </a:t>
            </a:r>
            <a:endParaRPr lang="en-US" sz="2800" dirty="0">
              <a:latin typeface="Times New Roman" panose="02020603050405020304" pitchFamily="18" charset="0"/>
              <a:ea typeface="Times New Roman" panose="02020603050405020304" pitchFamily="18" charset="0"/>
            </a:endParaRPr>
          </a:p>
          <a:p>
            <a:pPr marL="342900" lvl="0" indent="-342900" algn="justLow">
              <a:buFont typeface="Symbol" panose="05050102010706020507" pitchFamily="18" charset="2"/>
              <a:buChar char=""/>
              <a:tabLst>
                <a:tab pos="685800" algn="l"/>
              </a:tabLst>
            </a:pPr>
            <a:r>
              <a:rPr lang="en-US" sz="2800" dirty="0">
                <a:solidFill>
                  <a:srgbClr val="545454"/>
                </a:solidFill>
                <a:latin typeface="Times New Roman" panose="02020603050405020304" pitchFamily="18" charset="0"/>
                <a:ea typeface="Times New Roman" panose="02020603050405020304" pitchFamily="18" charset="0"/>
              </a:rPr>
              <a:t>Minimize Problems by Avoiding Copy-Paste Syndrome.</a:t>
            </a:r>
            <a:endParaRPr lang="en-US" sz="2800" dirty="0">
              <a:latin typeface="Times New Roman" panose="02020603050405020304" pitchFamily="18" charset="0"/>
              <a:ea typeface="Times New Roman" panose="02020603050405020304" pitchFamily="18" charset="0"/>
            </a:endParaRPr>
          </a:p>
          <a:p>
            <a:pPr marL="342900" lvl="0" indent="-342900" algn="justLow">
              <a:buFont typeface="Symbol" panose="05050102010706020507" pitchFamily="18" charset="2"/>
              <a:buChar char=""/>
              <a:tabLst>
                <a:tab pos="685800" algn="l"/>
              </a:tabLst>
            </a:pPr>
            <a:r>
              <a:rPr lang="en-US" sz="2800" dirty="0">
                <a:solidFill>
                  <a:srgbClr val="545454"/>
                </a:solidFill>
                <a:latin typeface="Times New Roman" panose="02020603050405020304" pitchFamily="18" charset="0"/>
                <a:ea typeface="Times New Roman" panose="02020603050405020304" pitchFamily="18" charset="0"/>
              </a:rPr>
              <a:t>Make Big Problems Found Late Small Problems Found Early</a:t>
            </a:r>
            <a:endParaRPr lang="en-US" sz="2800" dirty="0">
              <a:latin typeface="Times New Roman" panose="02020603050405020304" pitchFamily="18" charset="0"/>
              <a:ea typeface="Times New Roman" panose="02020603050405020304" pitchFamily="18" charset="0"/>
            </a:endParaRPr>
          </a:p>
          <a:p>
            <a:pPr marL="342900" lvl="0" indent="-342900" algn="justLow">
              <a:buFont typeface="Symbol" panose="05050102010706020507" pitchFamily="18" charset="2"/>
              <a:buChar char=""/>
              <a:tabLst>
                <a:tab pos="685800" algn="l"/>
              </a:tabLst>
            </a:pPr>
            <a:r>
              <a:rPr lang="en-US" sz="2800" dirty="0">
                <a:solidFill>
                  <a:srgbClr val="545454"/>
                </a:solidFill>
                <a:latin typeface="Times New Roman" panose="02020603050405020304" pitchFamily="18" charset="0"/>
                <a:ea typeface="Times New Roman" panose="02020603050405020304" pitchFamily="18" charset="0"/>
              </a:rPr>
              <a:t>Check Your Helper Functions</a:t>
            </a:r>
            <a:endParaRPr lang="en-US" sz="2800" dirty="0">
              <a:latin typeface="Times New Roman" panose="02020603050405020304" pitchFamily="18" charset="0"/>
              <a:ea typeface="Times New Roman" panose="02020603050405020304" pitchFamily="18" charset="0"/>
            </a:endParaRPr>
          </a:p>
          <a:p>
            <a:pPr marL="342900" lvl="0" indent="-342900" algn="justLow">
              <a:buFont typeface="Symbol" panose="05050102010706020507" pitchFamily="18" charset="2"/>
              <a:buChar char=""/>
              <a:tabLst>
                <a:tab pos="685800" algn="l"/>
              </a:tabLst>
            </a:pPr>
            <a:r>
              <a:rPr lang="en-US" sz="2800" dirty="0">
                <a:solidFill>
                  <a:srgbClr val="545454"/>
                </a:solidFill>
                <a:latin typeface="Times New Roman" panose="02020603050405020304" pitchFamily="18" charset="0"/>
                <a:ea typeface="Times New Roman" panose="02020603050405020304" pitchFamily="18" charset="0"/>
              </a:rPr>
              <a:t>Make sure you know what your program is doing</a:t>
            </a:r>
            <a:endParaRPr lang="en-US" sz="2800" dirty="0">
              <a:effectLst/>
              <a:latin typeface="Times New Roman" panose="02020603050405020304" pitchFamily="18" charset="0"/>
              <a:ea typeface="Times New Roman" panose="02020603050405020304" pitchFamily="18" charset="0"/>
            </a:endParaRPr>
          </a:p>
        </p:txBody>
      </p:sp>
      <p:sp>
        <p:nvSpPr>
          <p:cNvPr id="6" name="Footer Placeholder 5">
            <a:extLst>
              <a:ext uri="{FF2B5EF4-FFF2-40B4-BE49-F238E27FC236}">
                <a16:creationId xmlns:a16="http://schemas.microsoft.com/office/drawing/2014/main" id="{24BDA983-CB25-45D1-9709-FE49A5A158E9}"/>
              </a:ext>
            </a:extLst>
          </p:cNvPr>
          <p:cNvSpPr>
            <a:spLocks noGrp="1"/>
          </p:cNvSpPr>
          <p:nvPr>
            <p:ph type="ftr" sz="quarter" idx="11"/>
          </p:nvPr>
        </p:nvSpPr>
        <p:spPr/>
        <p:txBody>
          <a:bodyPr/>
          <a:lstStyle/>
          <a:p>
            <a:r>
              <a:rPr lang="en-US"/>
              <a:t>Coe 132 programming and problem solving</a:t>
            </a:r>
            <a:endParaRPr lang="en-US" dirty="0"/>
          </a:p>
        </p:txBody>
      </p:sp>
    </p:spTree>
    <p:extLst>
      <p:ext uri="{BB962C8B-B14F-4D97-AF65-F5344CB8AC3E}">
        <p14:creationId xmlns:p14="http://schemas.microsoft.com/office/powerpoint/2010/main" val="80170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B421-8A00-4C29-9F51-5D25ED8F9007}"/>
              </a:ext>
            </a:extLst>
          </p:cNvPr>
          <p:cNvSpPr>
            <a:spLocks noGrp="1"/>
          </p:cNvSpPr>
          <p:nvPr>
            <p:ph type="title"/>
          </p:nvPr>
        </p:nvSpPr>
        <p:spPr>
          <a:xfrm>
            <a:off x="677334" y="609600"/>
            <a:ext cx="8596668" cy="566057"/>
          </a:xfrm>
        </p:spPr>
        <p:txBody>
          <a:bodyPr>
            <a:normAutofit fontScale="90000"/>
          </a:bodyPr>
          <a:lstStyle/>
          <a:p>
            <a:r>
              <a:rPr lang="en-US" b="1" dirty="0"/>
              <a:t>Decomposition</a:t>
            </a:r>
            <a:endParaRPr lang="en-US" dirty="0"/>
          </a:p>
        </p:txBody>
      </p:sp>
      <p:sp>
        <p:nvSpPr>
          <p:cNvPr id="3" name="Content Placeholder 2">
            <a:extLst>
              <a:ext uri="{FF2B5EF4-FFF2-40B4-BE49-F238E27FC236}">
                <a16:creationId xmlns:a16="http://schemas.microsoft.com/office/drawing/2014/main" id="{E6591832-D6D3-489D-94DA-3E9BA29DB089}"/>
              </a:ext>
            </a:extLst>
          </p:cNvPr>
          <p:cNvSpPr>
            <a:spLocks noGrp="1"/>
          </p:cNvSpPr>
          <p:nvPr>
            <p:ph idx="1"/>
          </p:nvPr>
        </p:nvSpPr>
        <p:spPr>
          <a:xfrm>
            <a:off x="649137" y="1522081"/>
            <a:ext cx="8596668" cy="5225143"/>
          </a:xfrm>
          <a:solidFill>
            <a:schemeClr val="accent6">
              <a:lumMod val="20000"/>
              <a:lumOff val="80000"/>
            </a:schemeClr>
          </a:solidFill>
        </p:spPr>
        <p:txBody>
          <a:bodyPr>
            <a:normAutofit/>
          </a:bodyPr>
          <a:lstStyle/>
          <a:p>
            <a:pPr algn="just"/>
            <a:r>
              <a:rPr lang="en-US" sz="2400" i="1" dirty="0"/>
              <a:t>Decomposition</a:t>
            </a:r>
            <a:r>
              <a:rPr lang="en-US" sz="2400" dirty="0"/>
              <a:t> is a technique for breaking large complex problems into a series of smaller related problems (sub-problem). There are different types of decomposition defined to solve problems:</a:t>
            </a:r>
          </a:p>
          <a:p>
            <a:pPr lvl="0" algn="just"/>
            <a:r>
              <a:rPr lang="en-US" sz="2400" i="1" dirty="0">
                <a:hlinkClick r:id="rId2" tooltip="Structured programming"/>
              </a:rPr>
              <a:t>structured programming</a:t>
            </a:r>
            <a:r>
              <a:rPr lang="en-US" sz="2400" dirty="0"/>
              <a:t> : breaks a process down into well-defined steps.</a:t>
            </a:r>
          </a:p>
          <a:p>
            <a:pPr lvl="0" algn="just"/>
            <a:r>
              <a:rPr lang="en-US" sz="2400" i="1" dirty="0">
                <a:hlinkClick r:id="rId3" tooltip="Structured analysis"/>
              </a:rPr>
              <a:t>Structured analysis</a:t>
            </a:r>
            <a:r>
              <a:rPr lang="en-US" sz="2400" dirty="0"/>
              <a:t>: breaks down a software system from the system context level to system functions and data entity.</a:t>
            </a:r>
          </a:p>
          <a:p>
            <a:pPr lvl="0" algn="just"/>
            <a:r>
              <a:rPr lang="en-US" sz="2400" i="1" dirty="0">
                <a:hlinkClick r:id="rId4" tooltip="Object-oriented programming"/>
              </a:rPr>
              <a:t>Object-oriented</a:t>
            </a:r>
            <a:r>
              <a:rPr lang="en-US" sz="2400" i="1" dirty="0"/>
              <a:t> decomposition</a:t>
            </a:r>
            <a:r>
              <a:rPr lang="en-US" sz="2400" dirty="0"/>
              <a:t>: breaks a large system down into increasingly smaller classes or objects that are responsible for some part of the problem domain.</a:t>
            </a:r>
          </a:p>
          <a:p>
            <a:pPr algn="just"/>
            <a:endParaRPr lang="en-US" sz="2400" dirty="0"/>
          </a:p>
        </p:txBody>
      </p:sp>
      <p:sp>
        <p:nvSpPr>
          <p:cNvPr id="4" name="Footer Placeholder 3">
            <a:extLst>
              <a:ext uri="{FF2B5EF4-FFF2-40B4-BE49-F238E27FC236}">
                <a16:creationId xmlns:a16="http://schemas.microsoft.com/office/drawing/2014/main" id="{EE896B9B-D9BF-45BF-A401-32E1703D4624}"/>
              </a:ext>
            </a:extLst>
          </p:cNvPr>
          <p:cNvSpPr>
            <a:spLocks noGrp="1"/>
          </p:cNvSpPr>
          <p:nvPr>
            <p:ph type="ftr" sz="quarter" idx="11"/>
          </p:nvPr>
        </p:nvSpPr>
        <p:spPr/>
        <p:txBody>
          <a:bodyPr/>
          <a:lstStyle/>
          <a:p>
            <a:r>
              <a:rPr lang="en-US"/>
              <a:t>Coe 132 programming and problem solving</a:t>
            </a:r>
            <a:endParaRPr lang="en-US" dirty="0"/>
          </a:p>
        </p:txBody>
      </p:sp>
    </p:spTree>
    <p:extLst>
      <p:ext uri="{BB962C8B-B14F-4D97-AF65-F5344CB8AC3E}">
        <p14:creationId xmlns:p14="http://schemas.microsoft.com/office/powerpoint/2010/main" val="1324414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ecomposition-structure">
            <a:extLst>
              <a:ext uri="{FF2B5EF4-FFF2-40B4-BE49-F238E27FC236}">
                <a16:creationId xmlns:a16="http://schemas.microsoft.com/office/drawing/2014/main" id="{87825775-949C-4199-935B-ED52708A4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95" t="4117" r="5814"/>
          <a:stretch>
            <a:fillRect/>
          </a:stretch>
        </p:blipFill>
        <p:spPr bwMode="auto">
          <a:xfrm>
            <a:off x="949695" y="633451"/>
            <a:ext cx="7503885" cy="66112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237257F4-B4A1-471E-A688-7BD31687DD1C}"/>
              </a:ext>
            </a:extLst>
          </p:cNvPr>
          <p:cNvSpPr>
            <a:spLocks noGrp="1"/>
          </p:cNvSpPr>
          <p:nvPr>
            <p:ph type="ftr" sz="quarter" idx="11"/>
          </p:nvPr>
        </p:nvSpPr>
        <p:spPr/>
        <p:txBody>
          <a:bodyPr/>
          <a:lstStyle/>
          <a:p>
            <a:r>
              <a:rPr lang="en-US"/>
              <a:t>Coe 132 programming and problem solving</a:t>
            </a:r>
            <a:endParaRPr lang="en-US" dirty="0"/>
          </a:p>
        </p:txBody>
      </p:sp>
    </p:spTree>
    <p:extLst>
      <p:ext uri="{BB962C8B-B14F-4D97-AF65-F5344CB8AC3E}">
        <p14:creationId xmlns:p14="http://schemas.microsoft.com/office/powerpoint/2010/main" val="307229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0D3FF-1C7D-476E-995F-29AEB9C098D7}"/>
              </a:ext>
            </a:extLst>
          </p:cNvPr>
          <p:cNvSpPr>
            <a:spLocks noGrp="1"/>
          </p:cNvSpPr>
          <p:nvPr>
            <p:ph idx="1"/>
          </p:nvPr>
        </p:nvSpPr>
        <p:spPr>
          <a:xfrm>
            <a:off x="818321" y="1379305"/>
            <a:ext cx="8596668" cy="5068905"/>
          </a:xfrm>
          <a:solidFill>
            <a:schemeClr val="accent6">
              <a:lumMod val="20000"/>
              <a:lumOff val="80000"/>
            </a:schemeClr>
          </a:solidFill>
        </p:spPr>
        <p:txBody>
          <a:bodyPr>
            <a:noAutofit/>
          </a:bodyPr>
          <a:lstStyle/>
          <a:p>
            <a:pPr algn="just"/>
            <a:r>
              <a:rPr lang="en-US" sz="2800" dirty="0"/>
              <a:t>The figure above shows a general representation of decomposition concept. The first block is the main process, which contain the three blocks 1,2 and 3. Block 3 contains two other blocks 1 and 2. It is easy to programmer now to solve the problem starting with smaller problems 1 and 2 of block 3 reaching  to the main block. This method is called Top-Down planning. </a:t>
            </a:r>
          </a:p>
          <a:p>
            <a:pPr algn="just"/>
            <a:endParaRPr lang="en-US" sz="2800" dirty="0"/>
          </a:p>
          <a:p>
            <a:pPr marL="0" indent="0" algn="ctr">
              <a:buNone/>
            </a:pPr>
            <a:r>
              <a:rPr lang="en-US" sz="4400" dirty="0"/>
              <a:t>Thank you!</a:t>
            </a:r>
          </a:p>
          <a:p>
            <a:pPr marL="0" indent="0" algn="just">
              <a:buNone/>
            </a:pPr>
            <a:endParaRPr lang="en-US" sz="2800" dirty="0"/>
          </a:p>
        </p:txBody>
      </p:sp>
      <p:sp>
        <p:nvSpPr>
          <p:cNvPr id="4" name="Footer Placeholder 3">
            <a:extLst>
              <a:ext uri="{FF2B5EF4-FFF2-40B4-BE49-F238E27FC236}">
                <a16:creationId xmlns:a16="http://schemas.microsoft.com/office/drawing/2014/main" id="{EEDAD865-9FD2-495F-A1E2-16FF5774B888}"/>
              </a:ext>
            </a:extLst>
          </p:cNvPr>
          <p:cNvSpPr>
            <a:spLocks noGrp="1"/>
          </p:cNvSpPr>
          <p:nvPr>
            <p:ph type="ftr" sz="quarter" idx="11"/>
          </p:nvPr>
        </p:nvSpPr>
        <p:spPr/>
        <p:txBody>
          <a:bodyPr/>
          <a:lstStyle/>
          <a:p>
            <a:r>
              <a:rPr lang="en-US"/>
              <a:t>Coe 132 programming and problem solving</a:t>
            </a:r>
            <a:endParaRPr lang="en-US" dirty="0"/>
          </a:p>
        </p:txBody>
      </p:sp>
    </p:spTree>
    <p:extLst>
      <p:ext uri="{BB962C8B-B14F-4D97-AF65-F5344CB8AC3E}">
        <p14:creationId xmlns:p14="http://schemas.microsoft.com/office/powerpoint/2010/main" val="105887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2FF6-C687-416C-A345-135049B6E6D8}"/>
              </a:ext>
            </a:extLst>
          </p:cNvPr>
          <p:cNvSpPr>
            <a:spLocks noGrp="1"/>
          </p:cNvSpPr>
          <p:nvPr>
            <p:ph type="title"/>
          </p:nvPr>
        </p:nvSpPr>
        <p:spPr>
          <a:xfrm>
            <a:off x="677334" y="609600"/>
            <a:ext cx="8596668" cy="637309"/>
          </a:xfrm>
        </p:spPr>
        <p:txBody>
          <a:bodyPr>
            <a:normAutofit fontScale="90000"/>
          </a:bodyPr>
          <a:lstStyle/>
          <a:p>
            <a:r>
              <a:rPr lang="en-US" b="1" dirty="0"/>
              <a:t>Problem- Solving Algorithms</a:t>
            </a:r>
            <a:br>
              <a:rPr lang="en-US" dirty="0"/>
            </a:br>
            <a:endParaRPr lang="en-US" dirty="0"/>
          </a:p>
        </p:txBody>
      </p:sp>
      <p:sp>
        <p:nvSpPr>
          <p:cNvPr id="3" name="Content Placeholder 2">
            <a:extLst>
              <a:ext uri="{FF2B5EF4-FFF2-40B4-BE49-F238E27FC236}">
                <a16:creationId xmlns:a16="http://schemas.microsoft.com/office/drawing/2014/main" id="{9DE54831-B861-43C5-B7B2-F77AEEE12C99}"/>
              </a:ext>
            </a:extLst>
          </p:cNvPr>
          <p:cNvSpPr>
            <a:spLocks noGrp="1"/>
          </p:cNvSpPr>
          <p:nvPr>
            <p:ph idx="1"/>
          </p:nvPr>
        </p:nvSpPr>
        <p:spPr>
          <a:xfrm>
            <a:off x="275642" y="2660147"/>
            <a:ext cx="8596668" cy="4531217"/>
          </a:xfrm>
        </p:spPr>
        <p:txBody>
          <a:bodyPr>
            <a:normAutofit/>
          </a:bodyPr>
          <a:lstStyle/>
          <a:p>
            <a:pPr algn="just"/>
            <a:r>
              <a:rPr lang="en-US" sz="2400" dirty="0"/>
              <a:t>An algorithm  is a computational procedure consisting of a set of instructions, that takes some value or set of values, as </a:t>
            </a:r>
            <a:r>
              <a:rPr lang="en-US" sz="2400" i="1" dirty="0"/>
              <a:t>input</a:t>
            </a:r>
            <a:r>
              <a:rPr lang="en-US" sz="2400" dirty="0"/>
              <a:t>, and produces some value or set of values, as </a:t>
            </a:r>
            <a:r>
              <a:rPr lang="en-US" sz="2400" i="1" dirty="0"/>
              <a:t>output</a:t>
            </a:r>
            <a:r>
              <a:rPr lang="en-US" sz="2400" dirty="0"/>
              <a:t>.</a:t>
            </a:r>
          </a:p>
          <a:p>
            <a:endParaRPr lang="en-US" sz="2400" dirty="0"/>
          </a:p>
        </p:txBody>
      </p:sp>
      <p:sp>
        <p:nvSpPr>
          <p:cNvPr id="4" name="Footer Placeholder 3">
            <a:extLst>
              <a:ext uri="{FF2B5EF4-FFF2-40B4-BE49-F238E27FC236}">
                <a16:creationId xmlns:a16="http://schemas.microsoft.com/office/drawing/2014/main" id="{90B1105C-91A2-4E5D-82FF-B35F70E161BC}"/>
              </a:ext>
            </a:extLst>
          </p:cNvPr>
          <p:cNvSpPr>
            <a:spLocks noGrp="1"/>
          </p:cNvSpPr>
          <p:nvPr>
            <p:ph type="ftr" sz="quarter" idx="11"/>
          </p:nvPr>
        </p:nvSpPr>
        <p:spPr/>
        <p:txBody>
          <a:bodyPr/>
          <a:lstStyle/>
          <a:p>
            <a:r>
              <a:rPr lang="en-US"/>
              <a:t>Coe 132 programming and problem solving</a:t>
            </a:r>
            <a:endParaRPr lang="en-US" dirty="0"/>
          </a:p>
        </p:txBody>
      </p:sp>
      <p:pic>
        <p:nvPicPr>
          <p:cNvPr id="1026" name="Picture 2">
            <a:extLst>
              <a:ext uri="{FF2B5EF4-FFF2-40B4-BE49-F238E27FC236}">
                <a16:creationId xmlns:a16="http://schemas.microsoft.com/office/drawing/2014/main" id="{C9CB8B38-F9B2-464B-9A68-CE1C979C9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011" t="57639" r="29527" b="29291"/>
          <a:stretch>
            <a:fillRect/>
          </a:stretch>
        </p:blipFill>
        <p:spPr bwMode="auto">
          <a:xfrm>
            <a:off x="1584700" y="4874359"/>
            <a:ext cx="9022600" cy="159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10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6577-5756-4C3A-A256-6D2DE2F4B2E0}"/>
              </a:ext>
            </a:extLst>
          </p:cNvPr>
          <p:cNvSpPr>
            <a:spLocks noGrp="1"/>
          </p:cNvSpPr>
          <p:nvPr>
            <p:ph type="title"/>
          </p:nvPr>
        </p:nvSpPr>
        <p:spPr>
          <a:xfrm>
            <a:off x="677334" y="609600"/>
            <a:ext cx="8596668" cy="734291"/>
          </a:xfrm>
        </p:spPr>
        <p:txBody>
          <a:bodyPr/>
          <a:lstStyle/>
          <a:p>
            <a:r>
              <a:rPr lang="en-US" b="1" dirty="0"/>
              <a:t>Characteristics Of an Algorithm</a:t>
            </a:r>
            <a:endParaRPr lang="en-US" dirty="0"/>
          </a:p>
        </p:txBody>
      </p:sp>
      <p:sp>
        <p:nvSpPr>
          <p:cNvPr id="3" name="Content Placeholder 2">
            <a:extLst>
              <a:ext uri="{FF2B5EF4-FFF2-40B4-BE49-F238E27FC236}">
                <a16:creationId xmlns:a16="http://schemas.microsoft.com/office/drawing/2014/main" id="{423C4A18-7FF2-4ABC-AB5D-AC1B507B5E14}"/>
              </a:ext>
            </a:extLst>
          </p:cNvPr>
          <p:cNvSpPr>
            <a:spLocks noGrp="1"/>
          </p:cNvSpPr>
          <p:nvPr>
            <p:ph idx="1"/>
          </p:nvPr>
        </p:nvSpPr>
        <p:spPr>
          <a:xfrm>
            <a:off x="326881" y="2195428"/>
            <a:ext cx="8596668" cy="4558926"/>
          </a:xfrm>
        </p:spPr>
        <p:txBody>
          <a:bodyPr>
            <a:normAutofit lnSpcReduction="10000"/>
          </a:bodyPr>
          <a:lstStyle/>
          <a:p>
            <a:pPr marL="0" indent="0" algn="just">
              <a:buNone/>
            </a:pPr>
            <a:r>
              <a:rPr lang="en-US" dirty="0"/>
              <a:t>What makes an algorithm an algorithm? There are four essential properties of an algorithm.</a:t>
            </a:r>
          </a:p>
          <a:p>
            <a:pPr lvl="0" algn="just"/>
            <a:r>
              <a:rPr lang="en-US" b="1" dirty="0"/>
              <a:t>Each step of an algorithm must be exact</a:t>
            </a:r>
            <a:r>
              <a:rPr lang="en-US" dirty="0"/>
              <a:t>. An algorithm must be exactly and clearly described. </a:t>
            </a:r>
          </a:p>
          <a:p>
            <a:pPr lvl="0" algn="just"/>
            <a:r>
              <a:rPr lang="en-US" b="1" dirty="0"/>
              <a:t>An algorithm must terminate.</a:t>
            </a:r>
            <a:r>
              <a:rPr lang="en-US" dirty="0"/>
              <a:t> The purpose of an algorithm is to solve a problem. If the program does not stop when executed, we will not be able to get any result from it. Therefore, an algorithm must contain a finite number of steps in its execution.</a:t>
            </a:r>
          </a:p>
          <a:p>
            <a:pPr lvl="0" algn="just"/>
            <a:r>
              <a:rPr lang="en-US" b="1" dirty="0"/>
              <a:t>An algorithm must be effective.</a:t>
            </a:r>
            <a:r>
              <a:rPr lang="en-US" dirty="0"/>
              <a:t> An algorithm must provide the correct answer to the problem.</a:t>
            </a:r>
          </a:p>
          <a:p>
            <a:pPr lvl="0" algn="just"/>
            <a:r>
              <a:rPr lang="en-US" b="1" dirty="0"/>
              <a:t>An algorithm must be general.</a:t>
            </a:r>
            <a:r>
              <a:rPr lang="en-US" dirty="0"/>
              <a:t> This means that it must solve every instance of the problem. For example, a program that computes the area of a rectangle should work on all possible dimensions of the rectangle, within the limits of the programming language and the machine.  </a:t>
            </a:r>
          </a:p>
          <a:p>
            <a:pPr algn="just"/>
            <a:endParaRPr lang="en-US" dirty="0"/>
          </a:p>
        </p:txBody>
      </p:sp>
      <p:sp>
        <p:nvSpPr>
          <p:cNvPr id="4" name="Footer Placeholder 3">
            <a:extLst>
              <a:ext uri="{FF2B5EF4-FFF2-40B4-BE49-F238E27FC236}">
                <a16:creationId xmlns:a16="http://schemas.microsoft.com/office/drawing/2014/main" id="{32D88A0F-AD15-4F32-8A5B-08433748D0BA}"/>
              </a:ext>
            </a:extLst>
          </p:cNvPr>
          <p:cNvSpPr>
            <a:spLocks noGrp="1"/>
          </p:cNvSpPr>
          <p:nvPr>
            <p:ph type="ftr" sz="quarter" idx="11"/>
          </p:nvPr>
        </p:nvSpPr>
        <p:spPr/>
        <p:txBody>
          <a:bodyPr/>
          <a:lstStyle/>
          <a:p>
            <a:r>
              <a:rPr lang="en-US"/>
              <a:t>Coe 132 programming and problem solving</a:t>
            </a:r>
            <a:endParaRPr lang="en-US" dirty="0"/>
          </a:p>
        </p:txBody>
      </p:sp>
    </p:spTree>
    <p:extLst>
      <p:ext uri="{BB962C8B-B14F-4D97-AF65-F5344CB8AC3E}">
        <p14:creationId xmlns:p14="http://schemas.microsoft.com/office/powerpoint/2010/main" val="279826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81631-3EEB-4B96-8585-7FA1322EF89E}"/>
              </a:ext>
            </a:extLst>
          </p:cNvPr>
          <p:cNvSpPr>
            <a:spLocks noGrp="1"/>
          </p:cNvSpPr>
          <p:nvPr>
            <p:ph type="title"/>
          </p:nvPr>
        </p:nvSpPr>
        <p:spPr>
          <a:xfrm>
            <a:off x="677334" y="609600"/>
            <a:ext cx="8596668" cy="762000"/>
          </a:xfrm>
        </p:spPr>
        <p:txBody>
          <a:bodyPr>
            <a:normAutofit fontScale="90000"/>
          </a:bodyPr>
          <a:lstStyle/>
          <a:p>
            <a:r>
              <a:rPr lang="en-US" b="1" dirty="0"/>
              <a:t>Using Flow Chart to Symbolize Algorithm</a:t>
            </a:r>
            <a:endParaRPr lang="en-US" dirty="0"/>
          </a:p>
        </p:txBody>
      </p:sp>
      <p:sp>
        <p:nvSpPr>
          <p:cNvPr id="3" name="Content Placeholder 2">
            <a:extLst>
              <a:ext uri="{FF2B5EF4-FFF2-40B4-BE49-F238E27FC236}">
                <a16:creationId xmlns:a16="http://schemas.microsoft.com/office/drawing/2014/main" id="{4EBE7203-F155-43FF-B635-F467AD1553E9}"/>
              </a:ext>
            </a:extLst>
          </p:cNvPr>
          <p:cNvSpPr>
            <a:spLocks noGrp="1"/>
          </p:cNvSpPr>
          <p:nvPr>
            <p:ph idx="1"/>
          </p:nvPr>
        </p:nvSpPr>
        <p:spPr>
          <a:xfrm>
            <a:off x="600799" y="2663307"/>
            <a:ext cx="8596668" cy="4364963"/>
          </a:xfrm>
        </p:spPr>
        <p:txBody>
          <a:bodyPr>
            <a:normAutofit/>
          </a:bodyPr>
          <a:lstStyle/>
          <a:p>
            <a:pPr algn="just"/>
            <a:r>
              <a:rPr lang="en-US" sz="2400" dirty="0"/>
              <a:t>Since the flows of computational paths are represented as a picture, it is called a </a:t>
            </a:r>
            <a:r>
              <a:rPr lang="en-US" sz="2400" i="1" dirty="0"/>
              <a:t>flow chart</a:t>
            </a:r>
            <a:r>
              <a:rPr lang="en-US" sz="2400" dirty="0"/>
              <a:t>. Let us start with an example. Suppose we have to find the sum and also the maximum of two numbers. First the two numbers have to be received and kept in two places, under two names. Then the sum of them is to be found and printed. Then depending on which one is bigger, a number is to be printed. In the flow chart, each shape has a particular meaning. </a:t>
            </a:r>
          </a:p>
        </p:txBody>
      </p:sp>
      <p:sp>
        <p:nvSpPr>
          <p:cNvPr id="4" name="Footer Placeholder 3">
            <a:extLst>
              <a:ext uri="{FF2B5EF4-FFF2-40B4-BE49-F238E27FC236}">
                <a16:creationId xmlns:a16="http://schemas.microsoft.com/office/drawing/2014/main" id="{A65C3573-C822-4E81-80FE-08ED5FD2872B}"/>
              </a:ext>
            </a:extLst>
          </p:cNvPr>
          <p:cNvSpPr>
            <a:spLocks noGrp="1"/>
          </p:cNvSpPr>
          <p:nvPr>
            <p:ph type="ftr" sz="quarter" idx="11"/>
          </p:nvPr>
        </p:nvSpPr>
        <p:spPr/>
        <p:txBody>
          <a:bodyPr/>
          <a:lstStyle/>
          <a:p>
            <a:r>
              <a:rPr lang="en-US"/>
              <a:t>Coe 132 programming and problem solving</a:t>
            </a:r>
            <a:endParaRPr lang="en-US" dirty="0"/>
          </a:p>
        </p:txBody>
      </p:sp>
    </p:spTree>
    <p:extLst>
      <p:ext uri="{BB962C8B-B14F-4D97-AF65-F5344CB8AC3E}">
        <p14:creationId xmlns:p14="http://schemas.microsoft.com/office/powerpoint/2010/main" val="2383634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ow chart2">
            <a:extLst>
              <a:ext uri="{FF2B5EF4-FFF2-40B4-BE49-F238E27FC236}">
                <a16:creationId xmlns:a16="http://schemas.microsoft.com/office/drawing/2014/main" id="{4A5681A6-29F6-4549-8081-3D43F9EFF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0509"/>
          <a:stretch>
            <a:fillRect/>
          </a:stretch>
        </p:blipFill>
        <p:spPr bwMode="auto">
          <a:xfrm>
            <a:off x="2858070" y="1700996"/>
            <a:ext cx="6077319" cy="434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B539FB32-9352-4A40-969F-A9DD9B55294C}"/>
              </a:ext>
            </a:extLst>
          </p:cNvPr>
          <p:cNvSpPr>
            <a:spLocks noGrp="1"/>
          </p:cNvSpPr>
          <p:nvPr>
            <p:ph type="ftr" sz="quarter" idx="11"/>
          </p:nvPr>
        </p:nvSpPr>
        <p:spPr/>
        <p:txBody>
          <a:bodyPr/>
          <a:lstStyle/>
          <a:p>
            <a:r>
              <a:rPr lang="en-US"/>
              <a:t>Coe 132 programming and problem solving</a:t>
            </a:r>
            <a:endParaRPr lang="en-US" dirty="0"/>
          </a:p>
        </p:txBody>
      </p:sp>
    </p:spTree>
    <p:extLst>
      <p:ext uri="{BB962C8B-B14F-4D97-AF65-F5344CB8AC3E}">
        <p14:creationId xmlns:p14="http://schemas.microsoft.com/office/powerpoint/2010/main" val="3779075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1A6616-6D13-4562-B42E-BEC1B53BA7D7}"/>
              </a:ext>
            </a:extLst>
          </p:cNvPr>
          <p:cNvSpPr>
            <a:spLocks noGrp="1"/>
          </p:cNvSpPr>
          <p:nvPr>
            <p:ph idx="1"/>
          </p:nvPr>
        </p:nvSpPr>
        <p:spPr>
          <a:xfrm>
            <a:off x="728418" y="2145636"/>
            <a:ext cx="8596668" cy="4822102"/>
          </a:xfrm>
        </p:spPr>
        <p:txBody>
          <a:bodyPr>
            <a:noAutofit/>
          </a:bodyPr>
          <a:lstStyle/>
          <a:p>
            <a:pPr algn="just"/>
            <a:r>
              <a:rPr lang="en-US" sz="2400" dirty="0"/>
              <a:t>In the following flow chart, the first block represents the start point of the flow chart, the second block is to read the values of variables A and B.</a:t>
            </a:r>
          </a:p>
          <a:p>
            <a:pPr algn="just"/>
            <a:r>
              <a:rPr lang="en-US" sz="2400" dirty="0"/>
              <a:t>The rectangle used to calculate addition, subtracting, multiplying…….</a:t>
            </a:r>
          </a:p>
          <a:p>
            <a:pPr algn="just"/>
            <a:r>
              <a:rPr lang="en-US" sz="2400" dirty="0"/>
              <a:t>Here A and B are added and the sum is saved in C.</a:t>
            </a:r>
          </a:p>
          <a:p>
            <a:pPr algn="just"/>
            <a:r>
              <a:rPr lang="en-US" sz="2400" dirty="0"/>
              <a:t>Printing process is an output, so it putted in parallelogram shape. Then the condition is placed to test  if A&gt;B. The right option of the condition is always (yes) and the left is (No). End block used to exit the flow chart.</a:t>
            </a:r>
          </a:p>
          <a:p>
            <a:pPr algn="just"/>
            <a:endParaRPr lang="en-US" sz="2400" dirty="0"/>
          </a:p>
        </p:txBody>
      </p:sp>
      <p:sp>
        <p:nvSpPr>
          <p:cNvPr id="4" name="Footer Placeholder 3">
            <a:extLst>
              <a:ext uri="{FF2B5EF4-FFF2-40B4-BE49-F238E27FC236}">
                <a16:creationId xmlns:a16="http://schemas.microsoft.com/office/drawing/2014/main" id="{F4A1EA9D-5FE4-4A5E-AA11-DA2069BA4ED8}"/>
              </a:ext>
            </a:extLst>
          </p:cNvPr>
          <p:cNvSpPr>
            <a:spLocks noGrp="1"/>
          </p:cNvSpPr>
          <p:nvPr>
            <p:ph type="ftr" sz="quarter" idx="11"/>
          </p:nvPr>
        </p:nvSpPr>
        <p:spPr/>
        <p:txBody>
          <a:bodyPr/>
          <a:lstStyle/>
          <a:p>
            <a:r>
              <a:rPr lang="en-US"/>
              <a:t>Coe 132 programming and problem solving</a:t>
            </a:r>
            <a:endParaRPr lang="en-US" dirty="0"/>
          </a:p>
        </p:txBody>
      </p:sp>
    </p:spTree>
    <p:extLst>
      <p:ext uri="{BB962C8B-B14F-4D97-AF65-F5344CB8AC3E}">
        <p14:creationId xmlns:p14="http://schemas.microsoft.com/office/powerpoint/2010/main" val="71215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ow chart">
            <a:extLst>
              <a:ext uri="{FF2B5EF4-FFF2-40B4-BE49-F238E27FC236}">
                <a16:creationId xmlns:a16="http://schemas.microsoft.com/office/drawing/2014/main" id="{20608D62-640F-4C48-BF4D-5FD47F8C4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487"/>
          <a:stretch>
            <a:fillRect/>
          </a:stretch>
        </p:blipFill>
        <p:spPr bwMode="auto">
          <a:xfrm>
            <a:off x="3696211" y="1393171"/>
            <a:ext cx="4873293" cy="522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A607ADB4-D0DA-48E5-AF9C-D47006458900}"/>
              </a:ext>
            </a:extLst>
          </p:cNvPr>
          <p:cNvSpPr>
            <a:spLocks noGrp="1"/>
          </p:cNvSpPr>
          <p:nvPr>
            <p:ph type="ftr" sz="quarter" idx="11"/>
          </p:nvPr>
        </p:nvSpPr>
        <p:spPr/>
        <p:txBody>
          <a:bodyPr/>
          <a:lstStyle/>
          <a:p>
            <a:r>
              <a:rPr lang="en-US"/>
              <a:t>Coe 132 programming and problem solving</a:t>
            </a:r>
            <a:endParaRPr lang="en-US" dirty="0"/>
          </a:p>
        </p:txBody>
      </p:sp>
    </p:spTree>
    <p:extLst>
      <p:ext uri="{BB962C8B-B14F-4D97-AF65-F5344CB8AC3E}">
        <p14:creationId xmlns:p14="http://schemas.microsoft.com/office/powerpoint/2010/main" val="128764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8471-3CA0-47DA-8C54-8EC99098713B}"/>
              </a:ext>
            </a:extLst>
          </p:cNvPr>
          <p:cNvSpPr>
            <a:spLocks noGrp="1"/>
          </p:cNvSpPr>
          <p:nvPr>
            <p:ph type="title"/>
          </p:nvPr>
        </p:nvSpPr>
        <p:spPr>
          <a:xfrm>
            <a:off x="677334" y="609600"/>
            <a:ext cx="8596668" cy="942109"/>
          </a:xfrm>
        </p:spPr>
        <p:txBody>
          <a:bodyPr>
            <a:normAutofit fontScale="90000"/>
          </a:bodyPr>
          <a:lstStyle/>
          <a:p>
            <a:r>
              <a:rPr lang="en-US" b="1" dirty="0"/>
              <a:t>Implementation of strategies for algorithms</a:t>
            </a:r>
            <a:endParaRPr lang="en-US" dirty="0"/>
          </a:p>
        </p:txBody>
      </p:sp>
      <p:pic>
        <p:nvPicPr>
          <p:cNvPr id="5" name="Content Placeholder 4">
            <a:extLst>
              <a:ext uri="{FF2B5EF4-FFF2-40B4-BE49-F238E27FC236}">
                <a16:creationId xmlns:a16="http://schemas.microsoft.com/office/drawing/2014/main" id="{B999CC05-54E7-4B80-B499-D283C327844D}"/>
              </a:ext>
            </a:extLst>
          </p:cNvPr>
          <p:cNvPicPr>
            <a:picLocks noGrp="1" noChangeAspect="1"/>
          </p:cNvPicPr>
          <p:nvPr>
            <p:ph idx="1"/>
          </p:nvPr>
        </p:nvPicPr>
        <p:blipFill rotWithShape="1">
          <a:blip r:embed="rId2"/>
          <a:srcRect t="1" b="46452"/>
          <a:stretch/>
        </p:blipFill>
        <p:spPr>
          <a:xfrm>
            <a:off x="766967" y="1374884"/>
            <a:ext cx="9206928" cy="5321755"/>
          </a:xfrm>
        </p:spPr>
      </p:pic>
      <p:sp>
        <p:nvSpPr>
          <p:cNvPr id="6" name="Footer Placeholder 5">
            <a:extLst>
              <a:ext uri="{FF2B5EF4-FFF2-40B4-BE49-F238E27FC236}">
                <a16:creationId xmlns:a16="http://schemas.microsoft.com/office/drawing/2014/main" id="{6F279448-A8D4-4B7C-BC6F-9DDA027F1033}"/>
              </a:ext>
            </a:extLst>
          </p:cNvPr>
          <p:cNvSpPr>
            <a:spLocks noGrp="1"/>
          </p:cNvSpPr>
          <p:nvPr>
            <p:ph type="ftr" sz="quarter" idx="11"/>
          </p:nvPr>
        </p:nvSpPr>
        <p:spPr/>
        <p:txBody>
          <a:bodyPr/>
          <a:lstStyle/>
          <a:p>
            <a:r>
              <a:rPr lang="en-US"/>
              <a:t>Coe 132 programming and problem solving</a:t>
            </a:r>
            <a:endParaRPr lang="en-US" dirty="0"/>
          </a:p>
        </p:txBody>
      </p:sp>
    </p:spTree>
    <p:extLst>
      <p:ext uri="{BB962C8B-B14F-4D97-AF65-F5344CB8AC3E}">
        <p14:creationId xmlns:p14="http://schemas.microsoft.com/office/powerpoint/2010/main" val="532953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2084DC-7558-4C89-8850-E34CE0119FB7}"/>
              </a:ext>
            </a:extLst>
          </p:cNvPr>
          <p:cNvPicPr>
            <a:picLocks noGrp="1" noChangeAspect="1"/>
          </p:cNvPicPr>
          <p:nvPr>
            <p:ph idx="1"/>
          </p:nvPr>
        </p:nvPicPr>
        <p:blipFill rotWithShape="1">
          <a:blip r:embed="rId2"/>
          <a:srcRect t="48273" b="-48273"/>
          <a:stretch/>
        </p:blipFill>
        <p:spPr>
          <a:xfrm>
            <a:off x="1789602" y="1078852"/>
            <a:ext cx="7933306" cy="10798629"/>
          </a:xfrm>
        </p:spPr>
      </p:pic>
      <p:sp>
        <p:nvSpPr>
          <p:cNvPr id="6" name="Footer Placeholder 5">
            <a:extLst>
              <a:ext uri="{FF2B5EF4-FFF2-40B4-BE49-F238E27FC236}">
                <a16:creationId xmlns:a16="http://schemas.microsoft.com/office/drawing/2014/main" id="{87422DB2-35ED-44E8-90D0-3215D946DCB2}"/>
              </a:ext>
            </a:extLst>
          </p:cNvPr>
          <p:cNvSpPr>
            <a:spLocks noGrp="1"/>
          </p:cNvSpPr>
          <p:nvPr>
            <p:ph type="ftr" sz="quarter" idx="11"/>
          </p:nvPr>
        </p:nvSpPr>
        <p:spPr/>
        <p:txBody>
          <a:bodyPr/>
          <a:lstStyle/>
          <a:p>
            <a:r>
              <a:rPr lang="en-US"/>
              <a:t>Coe 132 programming and problem solving</a:t>
            </a:r>
            <a:endParaRPr lang="en-US" dirty="0"/>
          </a:p>
        </p:txBody>
      </p:sp>
    </p:spTree>
    <p:extLst>
      <p:ext uri="{BB962C8B-B14F-4D97-AF65-F5344CB8AC3E}">
        <p14:creationId xmlns:p14="http://schemas.microsoft.com/office/powerpoint/2010/main" val="2025749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47</TotalTime>
  <Words>860</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Unicode MS</vt:lpstr>
      <vt:lpstr>Calibri</vt:lpstr>
      <vt:lpstr>Century Gothic</vt:lpstr>
      <vt:lpstr>Courier New</vt:lpstr>
      <vt:lpstr>Symbol</vt:lpstr>
      <vt:lpstr>Times New Roman</vt:lpstr>
      <vt:lpstr>Verdana</vt:lpstr>
      <vt:lpstr>Wingdings 3</vt:lpstr>
      <vt:lpstr>Ion Boardroom</vt:lpstr>
      <vt:lpstr>Programming and Problem solving</vt:lpstr>
      <vt:lpstr>Problem- Solving Algorithms </vt:lpstr>
      <vt:lpstr>Characteristics Of an Algorithm</vt:lpstr>
      <vt:lpstr>Using Flow Chart to Symbolize Algorithm</vt:lpstr>
      <vt:lpstr>PowerPoint Presentation</vt:lpstr>
      <vt:lpstr>PowerPoint Presentation</vt:lpstr>
      <vt:lpstr>PowerPoint Presentation</vt:lpstr>
      <vt:lpstr>Implementation of strategies for algorithms</vt:lpstr>
      <vt:lpstr>PowerPoint Presentation</vt:lpstr>
      <vt:lpstr>Debugging Strategies</vt:lpstr>
      <vt:lpstr>PowerPoint Presentation</vt:lpstr>
      <vt:lpstr>Decomposition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Programing and Problem solving</dc:title>
  <dc:creator>NARUTO</dc:creator>
  <cp:lastModifiedBy>israa furati</cp:lastModifiedBy>
  <cp:revision>14</cp:revision>
  <dcterms:created xsi:type="dcterms:W3CDTF">2021-01-15T16:04:55Z</dcterms:created>
  <dcterms:modified xsi:type="dcterms:W3CDTF">2021-01-27T11:32:26Z</dcterms:modified>
</cp:coreProperties>
</file>